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5" r:id="rId2"/>
    <p:sldId id="261" r:id="rId3"/>
    <p:sldId id="264" r:id="rId4"/>
    <p:sldId id="267" r:id="rId5"/>
    <p:sldId id="257" r:id="rId6"/>
  </p:sldIdLst>
  <p:sldSz cx="18288000" cy="10287000"/>
  <p:notesSz cx="6761163" cy="9942513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FFDF"/>
    <a:srgbClr val="FF9966"/>
    <a:srgbClr val="94B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5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453713" y="0"/>
            <a:ext cx="8595215" cy="10287000"/>
          </a:xfrm>
          <a:custGeom>
            <a:avLst/>
            <a:gdLst/>
            <a:ahLst/>
            <a:cxnLst/>
            <a:rect l="l" t="t" r="r" b="b"/>
            <a:pathLst>
              <a:path w="8595215" h="10287000">
                <a:moveTo>
                  <a:pt x="0" y="0"/>
                </a:moveTo>
                <a:lnTo>
                  <a:pt x="8595215" y="0"/>
                </a:lnTo>
                <a:lnTo>
                  <a:pt x="859521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2" r="-40537" b="-812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82350" y="401891"/>
            <a:ext cx="646350" cy="1253619"/>
          </a:xfrm>
          <a:custGeom>
            <a:avLst/>
            <a:gdLst/>
            <a:ahLst/>
            <a:cxnLst/>
            <a:rect l="l" t="t" r="r" b="b"/>
            <a:pathLst>
              <a:path w="646350" h="1253619">
                <a:moveTo>
                  <a:pt x="0" y="0"/>
                </a:moveTo>
                <a:lnTo>
                  <a:pt x="646350" y="0"/>
                </a:lnTo>
                <a:lnTo>
                  <a:pt x="646350" y="1253618"/>
                </a:lnTo>
                <a:lnTo>
                  <a:pt x="0" y="12536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xmlns="" id="{3F94C1F9-D7C0-4A69-8DA9-FC639028B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39476"/>
            <a:ext cx="105918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профессиональных </a:t>
            </a:r>
            <a:r>
              <a:rPr kumimoji="0" lang="ru-RU" alt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alt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компетенций </a:t>
            </a:r>
            <a:r>
              <a:rPr kumimoji="0" lang="ru-RU" altLang="ru-RU" sz="4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</a:t>
            </a:r>
            <a:br>
              <a:rPr kumimoji="0" lang="ru-RU" altLang="ru-RU" sz="4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4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 важное условие выхода </a:t>
            </a:r>
            <a:r>
              <a:rPr kumimoji="0" lang="ru-RU" alt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alt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kumimoji="0" lang="ru-RU" altLang="ru-RU" sz="4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 «ШНОР»</a:t>
            </a:r>
            <a:endParaRPr kumimoji="0" lang="ru-RU" altLang="ru-RU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2350" y="7734300"/>
            <a:ext cx="11123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Свечаревская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Светлана Александровна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заведующий центром непрерывного повышения профессионального мастерства педагогических работников ОГАОУ ДПО «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БелИРО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692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609600" y="1114573"/>
            <a:ext cx="527287" cy="1024763"/>
          </a:xfrm>
          <a:custGeom>
            <a:avLst/>
            <a:gdLst/>
            <a:ahLst/>
            <a:cxnLst/>
            <a:rect l="l" t="t" r="r" b="b"/>
            <a:pathLst>
              <a:path w="527287" h="1024763">
                <a:moveTo>
                  <a:pt x="0" y="0"/>
                </a:moveTo>
                <a:lnTo>
                  <a:pt x="527286" y="0"/>
                </a:lnTo>
                <a:lnTo>
                  <a:pt x="527286" y="1024762"/>
                </a:lnTo>
                <a:lnTo>
                  <a:pt x="0" y="10247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F43CF93-4824-4884-B804-BF90A14C7D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560" y="1241678"/>
            <a:ext cx="5507040" cy="704164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65CDDD1-158B-4FE7-A6C4-9F376DFC03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0600" y="4762500"/>
            <a:ext cx="5369501" cy="5381625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1B8A6B0-E106-4BC1-9DA8-2483738C8F7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897" t="15436" r="29949" b="5931"/>
          <a:stretch/>
        </p:blipFill>
        <p:spPr>
          <a:xfrm>
            <a:off x="457200" y="2598239"/>
            <a:ext cx="5198711" cy="6026732"/>
          </a:xfrm>
          <a:prstGeom prst="rect">
            <a:avLst/>
          </a:prstGeom>
          <a:ln>
            <a:solidFill>
              <a:srgbClr val="0D1A9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Freeform 2">
            <a:extLst>
              <a:ext uri="{FF2B5EF4-FFF2-40B4-BE49-F238E27FC236}">
                <a16:creationId xmlns:a16="http://schemas.microsoft.com/office/drawing/2014/main" xmlns="" id="{3AAA6AA1-B119-442D-B919-9105A6D6BD71}"/>
              </a:ext>
            </a:extLst>
          </p:cNvPr>
          <p:cNvSpPr/>
          <p:nvPr/>
        </p:nvSpPr>
        <p:spPr>
          <a:xfrm>
            <a:off x="18288" y="-188887"/>
            <a:ext cx="18288000" cy="844557"/>
          </a:xfrm>
          <a:custGeom>
            <a:avLst/>
            <a:gdLst/>
            <a:ahLst/>
            <a:cxnLst/>
            <a:rect l="l" t="t" r="r" b="b"/>
            <a:pathLst>
              <a:path w="16230600" h="5591461">
                <a:moveTo>
                  <a:pt x="0" y="0"/>
                </a:moveTo>
                <a:lnTo>
                  <a:pt x="16230600" y="0"/>
                </a:lnTo>
                <a:lnTo>
                  <a:pt x="16230600" y="5591461"/>
                </a:lnTo>
                <a:lnTo>
                  <a:pt x="0" y="559146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5609" b="-75609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"/>
            <a:ext cx="18288000" cy="723900"/>
          </a:xfrm>
          <a:custGeom>
            <a:avLst/>
            <a:gdLst/>
            <a:ahLst/>
            <a:cxnLst/>
            <a:rect l="l" t="t" r="r" b="b"/>
            <a:pathLst>
              <a:path w="16230600" h="5591461">
                <a:moveTo>
                  <a:pt x="0" y="0"/>
                </a:moveTo>
                <a:lnTo>
                  <a:pt x="16230600" y="0"/>
                </a:lnTo>
                <a:lnTo>
                  <a:pt x="16230600" y="5591461"/>
                </a:lnTo>
                <a:lnTo>
                  <a:pt x="0" y="55914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5609" b="-7560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23003" y="266700"/>
            <a:ext cx="17526000" cy="10964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350"/>
              </a:lnSpc>
            </a:pPr>
            <a:r>
              <a:rPr lang="ru-RU" sz="3200" b="1" dirty="0">
                <a:solidFill>
                  <a:srgbClr val="393939"/>
                </a:solidFill>
                <a:latin typeface="Times New Roman" panose="02020603050405020304" pitchFamily="18" charset="0"/>
                <a:ea typeface="Arial Bold"/>
                <a:cs typeface="Times New Roman" panose="02020603050405020304" pitchFamily="18" charset="0"/>
                <a:sym typeface="Arial Bold"/>
              </a:rPr>
              <a:t>Школы с низкими образовательными результатами в 2025 году </a:t>
            </a:r>
            <a:endParaRPr lang="en-US" sz="3200" b="1" dirty="0">
              <a:solidFill>
                <a:srgbClr val="393939"/>
              </a:solidFill>
              <a:latin typeface="Times New Roman" panose="02020603050405020304" pitchFamily="18" charset="0"/>
              <a:ea typeface="Arial Bold"/>
              <a:cs typeface="Times New Roman" panose="02020603050405020304" pitchFamily="18" charset="0"/>
              <a:sym typeface="Arial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17357" y="0"/>
            <a:ext cx="492244" cy="723901"/>
          </a:xfrm>
          <a:custGeom>
            <a:avLst/>
            <a:gdLst/>
            <a:ahLst/>
            <a:cxnLst/>
            <a:rect l="l" t="t" r="r" b="b"/>
            <a:pathLst>
              <a:path w="527287" h="1024763">
                <a:moveTo>
                  <a:pt x="0" y="0"/>
                </a:moveTo>
                <a:lnTo>
                  <a:pt x="527287" y="0"/>
                </a:lnTo>
                <a:lnTo>
                  <a:pt x="527287" y="1024763"/>
                </a:lnTo>
                <a:lnTo>
                  <a:pt x="0" y="10247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131821"/>
              </p:ext>
            </p:extLst>
          </p:nvPr>
        </p:nvGraphicFramePr>
        <p:xfrm>
          <a:off x="625700" y="1624089"/>
          <a:ext cx="17120606" cy="8168794"/>
        </p:xfrm>
        <a:graphic>
          <a:graphicData uri="http://schemas.openxmlformats.org/drawingml/2006/table">
            <a:tbl>
              <a:tblPr firstRow="1" bandRow="1"/>
              <a:tblGrid>
                <a:gridCol w="22677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047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073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66800"/>
                <a:gridCol w="1143000"/>
                <a:gridCol w="1219200">
                  <a:extLst>
                    <a:ext uri="{9D8B030D-6E8A-4147-A177-3AD203B41FA5}">
                      <a16:colId xmlns:a16="http://schemas.microsoft.com/office/drawing/2014/main" xmlns="" val="3828069988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1597972841"/>
                    </a:ext>
                  </a:extLst>
                </a:gridCol>
                <a:gridCol w="1066800"/>
                <a:gridCol w="1143000"/>
                <a:gridCol w="626386">
                  <a:extLst>
                    <a:ext uri="{9D8B030D-6E8A-4147-A177-3AD203B41FA5}">
                      <a16:colId xmlns:a16="http://schemas.microsoft.com/office/drawing/2014/main" xmlns="" val="3122025013"/>
                    </a:ext>
                  </a:extLst>
                </a:gridCol>
                <a:gridCol w="886493"/>
                <a:gridCol w="1450627">
                  <a:extLst>
                    <a:ext uri="{9D8B030D-6E8A-4147-A177-3AD203B41FA5}">
                      <a16:colId xmlns:a16="http://schemas.microsoft.com/office/drawing/2014/main" xmlns="" val="2373354859"/>
                    </a:ext>
                  </a:extLst>
                </a:gridCol>
              </a:tblGrid>
              <a:tr h="471411"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Управленческие кадры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1438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образование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школы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76745">
                <a:tc v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педагогов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прошли диагностику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педагогов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прошли диагностику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педагогов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прошли диагностику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педагогов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прошли диагностику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сентябрь/</a:t>
                      </a:r>
                      <a:b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 </a:t>
                      </a:r>
                      <a:endPara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 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год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сентябрь/</a:t>
                      </a:r>
                      <a:b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ноябрь</a:t>
                      </a:r>
                      <a:b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2025-2026 уч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год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44890690"/>
                  </a:ext>
                </a:extLst>
              </a:tr>
              <a:tr h="62401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Ивнянский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Сафоновская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ООШ»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9145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Красногвардейский район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ru-RU" sz="18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Верхнепокровская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4015">
                <a:tc rowSpan="3">
                  <a:txBody>
                    <a:bodyPr/>
                    <a:lstStyle/>
                    <a:p>
                      <a:pPr algn="ctr"/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Прохоровский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Маломаяченская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(да)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297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Призначенская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297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ru-RU" sz="18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Большанская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ООШ»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579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15888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Ракитянский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МОУ «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Нижнепенская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средняя</a:t>
                      </a:r>
                    </a:p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общеобразовательная школа»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29765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Чернянский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МБОУ «СОШ с. Андреевка»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8023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МБОУ «СОШ с. Волоконовка»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1(нет)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"/>
            <a:ext cx="18288000" cy="723900"/>
          </a:xfrm>
          <a:custGeom>
            <a:avLst/>
            <a:gdLst/>
            <a:ahLst/>
            <a:cxnLst/>
            <a:rect l="l" t="t" r="r" b="b"/>
            <a:pathLst>
              <a:path w="16230600" h="5591461">
                <a:moveTo>
                  <a:pt x="0" y="0"/>
                </a:moveTo>
                <a:lnTo>
                  <a:pt x="16230600" y="0"/>
                </a:lnTo>
                <a:lnTo>
                  <a:pt x="16230600" y="5591461"/>
                </a:lnTo>
                <a:lnTo>
                  <a:pt x="0" y="55914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5609" b="-7560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23003" y="266700"/>
            <a:ext cx="17526000" cy="10964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350"/>
              </a:lnSpc>
            </a:pPr>
            <a:r>
              <a:rPr lang="ru-RU" sz="3200" b="1" dirty="0">
                <a:solidFill>
                  <a:srgbClr val="393939"/>
                </a:solidFill>
                <a:latin typeface="Times New Roman" panose="02020603050405020304" pitchFamily="18" charset="0"/>
                <a:ea typeface="Arial Bold"/>
                <a:cs typeface="Times New Roman" panose="02020603050405020304" pitchFamily="18" charset="0"/>
                <a:sym typeface="Arial Bold"/>
              </a:rPr>
              <a:t>Школы с низкими образовательными результатами в 2025 году </a:t>
            </a:r>
            <a:endParaRPr lang="en-US" sz="3200" b="1" dirty="0">
              <a:solidFill>
                <a:srgbClr val="393939"/>
              </a:solidFill>
              <a:latin typeface="Times New Roman" panose="02020603050405020304" pitchFamily="18" charset="0"/>
              <a:ea typeface="Arial Bold"/>
              <a:cs typeface="Times New Roman" panose="02020603050405020304" pitchFamily="18" charset="0"/>
              <a:sym typeface="Arial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17357" y="0"/>
            <a:ext cx="492244" cy="723901"/>
          </a:xfrm>
          <a:custGeom>
            <a:avLst/>
            <a:gdLst/>
            <a:ahLst/>
            <a:cxnLst/>
            <a:rect l="l" t="t" r="r" b="b"/>
            <a:pathLst>
              <a:path w="527287" h="1024763">
                <a:moveTo>
                  <a:pt x="0" y="0"/>
                </a:moveTo>
                <a:lnTo>
                  <a:pt x="527287" y="0"/>
                </a:lnTo>
                <a:lnTo>
                  <a:pt x="527287" y="1024763"/>
                </a:lnTo>
                <a:lnTo>
                  <a:pt x="0" y="10247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425465"/>
              </p:ext>
            </p:extLst>
          </p:nvPr>
        </p:nvGraphicFramePr>
        <p:xfrm>
          <a:off x="625700" y="1624089"/>
          <a:ext cx="17120606" cy="8168794"/>
        </p:xfrm>
        <a:graphic>
          <a:graphicData uri="http://schemas.openxmlformats.org/drawingml/2006/table">
            <a:tbl>
              <a:tblPr firstRow="1" bandRow="1"/>
              <a:tblGrid>
                <a:gridCol w="22677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047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073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66800"/>
                <a:gridCol w="1143000"/>
                <a:gridCol w="1219200">
                  <a:extLst>
                    <a:ext uri="{9D8B030D-6E8A-4147-A177-3AD203B41FA5}">
                      <a16:colId xmlns:a16="http://schemas.microsoft.com/office/drawing/2014/main" xmlns="" val="3828069988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1597972841"/>
                    </a:ext>
                  </a:extLst>
                </a:gridCol>
                <a:gridCol w="1066800"/>
                <a:gridCol w="1143000"/>
                <a:gridCol w="626386">
                  <a:extLst>
                    <a:ext uri="{9D8B030D-6E8A-4147-A177-3AD203B41FA5}">
                      <a16:colId xmlns:a16="http://schemas.microsoft.com/office/drawing/2014/main" xmlns="" val="3122025013"/>
                    </a:ext>
                  </a:extLst>
                </a:gridCol>
                <a:gridCol w="886493"/>
                <a:gridCol w="1450627">
                  <a:extLst>
                    <a:ext uri="{9D8B030D-6E8A-4147-A177-3AD203B41FA5}">
                      <a16:colId xmlns:a16="http://schemas.microsoft.com/office/drawing/2014/main" xmlns="" val="2373354859"/>
                    </a:ext>
                  </a:extLst>
                </a:gridCol>
              </a:tblGrid>
              <a:tr h="471411"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Управленческие кадры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1438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образование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школы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76745">
                <a:tc v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педагогов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прошли диагностику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педагогов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прошли диагностику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педагогов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прошли диагностику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педагогов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прошли диагностику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сентябрь/</a:t>
                      </a:r>
                      <a:b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 </a:t>
                      </a:r>
                      <a:endPara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 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год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сентябрь/</a:t>
                      </a:r>
                      <a:b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ноябрь</a:t>
                      </a:r>
                      <a:b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2025-2026 уч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год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B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44890690"/>
                  </a:ext>
                </a:extLst>
              </a:tr>
              <a:tr h="62401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Ивнянский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Сафоновская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ООШ»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9145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Красногвардейский район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ru-RU" sz="18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Верхнепокровская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4015">
                <a:tc rowSpan="3">
                  <a:txBody>
                    <a:bodyPr/>
                    <a:lstStyle/>
                    <a:p>
                      <a:pPr algn="ctr"/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Прохоровский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Маломаяченская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(да)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297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МБОУ «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Призначенская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СОШ»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297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ru-RU" sz="18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Большанская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ООШ»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579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15888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Ракитянский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МОУ «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Нижнепенская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средняя</a:t>
                      </a:r>
                    </a:p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общеобразовательная школа»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29765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Чернянский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МБОУ «СОШ с. Андреевка»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8023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МБОУ «СОШ с. Волоконовка»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1(нет)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4160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478000" y="0"/>
            <a:ext cx="6570928" cy="10287000"/>
          </a:xfrm>
          <a:custGeom>
            <a:avLst/>
            <a:gdLst/>
            <a:ahLst/>
            <a:cxnLst/>
            <a:rect l="l" t="t" r="r" b="b"/>
            <a:pathLst>
              <a:path w="8595215" h="10287000">
                <a:moveTo>
                  <a:pt x="0" y="0"/>
                </a:moveTo>
                <a:lnTo>
                  <a:pt x="8595215" y="0"/>
                </a:lnTo>
                <a:lnTo>
                  <a:pt x="859521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2" r="-40537" b="-812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82350" y="401891"/>
            <a:ext cx="646350" cy="1253619"/>
          </a:xfrm>
          <a:custGeom>
            <a:avLst/>
            <a:gdLst/>
            <a:ahLst/>
            <a:cxnLst/>
            <a:rect l="l" t="t" r="r" b="b"/>
            <a:pathLst>
              <a:path w="646350" h="1253619">
                <a:moveTo>
                  <a:pt x="0" y="0"/>
                </a:moveTo>
                <a:lnTo>
                  <a:pt x="646350" y="0"/>
                </a:lnTo>
                <a:lnTo>
                  <a:pt x="646350" y="1253618"/>
                </a:lnTo>
                <a:lnTo>
                  <a:pt x="0" y="12536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235985E4-E6A1-49B9-84B6-C3455F4EC559}"/>
              </a:ext>
            </a:extLst>
          </p:cNvPr>
          <p:cNvSpPr/>
          <p:nvPr/>
        </p:nvSpPr>
        <p:spPr>
          <a:xfrm>
            <a:off x="1371600" y="495300"/>
            <a:ext cx="12763500" cy="951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Перспектива работы: </a:t>
            </a:r>
          </a:p>
          <a:p>
            <a:pPr algn="ctr"/>
            <a:endParaRPr lang="ru-RU" sz="4000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выстраивание ИОМ</a:t>
            </a: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курсы МНС</a:t>
            </a: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стажировки по районам по решению практических задач</a:t>
            </a: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практикумы-консультации с председателями предметных комиссий (9, 11 </a:t>
            </a:r>
            <a:r>
              <a:rPr lang="ru-RU" sz="3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кл</a:t>
            </a: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</a:p>
          <a:p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посещение общеобразовательных организаций  методистами ММЦ с целью оказания методической помощи: изучение документов, в том числе рабочих программ учителя, графика контрольных мероприятий, </a:t>
            </a:r>
            <a:r>
              <a:rPr lang="ru-RU" sz="3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критериальное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оценивание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365</Words>
  <Application>Microsoft Office PowerPoint</Application>
  <PresentationFormat>Произвольный</PresentationFormat>
  <Paragraphs>168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Times New Roman</vt:lpstr>
      <vt:lpstr>Arial Bold</vt:lpstr>
      <vt:lpstr>Arial</vt:lpstr>
      <vt:lpstr>Wingdings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Запишите свою тему или идею</dc:title>
  <dc:creator>Вертелецкая Д.В.</dc:creator>
  <cp:lastModifiedBy>Степанченко В.Г.</cp:lastModifiedBy>
  <cp:revision>31</cp:revision>
  <cp:lastPrinted>2025-11-27T06:09:04Z</cp:lastPrinted>
  <dcterms:created xsi:type="dcterms:W3CDTF">2006-08-16T00:00:00Z</dcterms:created>
  <dcterms:modified xsi:type="dcterms:W3CDTF">2025-11-27T07:28:27Z</dcterms:modified>
  <dc:identifier>DAGdwQZocPc</dc:identifier>
</cp:coreProperties>
</file>